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77" r:id="rId3"/>
    <p:sldId id="260" r:id="rId4"/>
    <p:sldId id="261" r:id="rId5"/>
    <p:sldId id="262" r:id="rId6"/>
    <p:sldId id="263" r:id="rId7"/>
    <p:sldId id="264" r:id="rId8"/>
    <p:sldId id="273" r:id="rId9"/>
    <p:sldId id="274" r:id="rId10"/>
    <p:sldId id="275" r:id="rId11"/>
    <p:sldId id="276" r:id="rId12"/>
    <p:sldId id="279" r:id="rId13"/>
    <p:sldId id="280" r:id="rId14"/>
    <p:sldId id="281" r:id="rId15"/>
    <p:sldId id="282" r:id="rId16"/>
    <p:sldId id="283" r:id="rId17"/>
    <p:sldId id="284" r:id="rId18"/>
    <p:sldId id="285" r:id="rId19"/>
    <p:sldId id="272" r:id="rId20"/>
  </p:sldIdLst>
  <p:sldSz cx="15079663" cy="11309350"/>
  <p:notesSz cx="20104100" cy="11309350"/>
  <p:embeddedFontLst>
    <p:embeddedFont>
      <p:font typeface="Oswald" panose="020F0502020204030204" pitchFamily="2" charset="0"/>
      <p:regular r:id="rId22"/>
      <p:bold r:id="rId23"/>
    </p:embeddedFont>
    <p:embeddedFont>
      <p:font typeface="Proxima Nova"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4I8pJxdXB1727wV7dKnr4hsgQ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1566" y="78"/>
      </p:cViewPr>
      <p:guideLst>
        <p:guide orient="horz" pos="288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52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4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04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22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67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63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61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10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45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7: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17: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4: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65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8: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25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9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1808595" y="5292507"/>
            <a:ext cx="11462473" cy="61754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13"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5127086" y="10517699"/>
            <a:ext cx="4825492" cy="20774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dt" idx="10"/>
          </p:nvPr>
        </p:nvSpPr>
        <p:spPr>
          <a:xfrm>
            <a:off x="753984" y="10517699"/>
            <a:ext cx="3468322" cy="20774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10857359" y="10517699"/>
            <a:ext cx="3468322" cy="20774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
        <p:cNvGrpSpPr/>
        <p:nvPr/>
      </p:nvGrpSpPr>
      <p:grpSpPr>
        <a:xfrm>
          <a:off x="0" y="0"/>
          <a:ext cx="0" cy="0"/>
          <a:chOff x="0" y="0"/>
          <a:chExt cx="0" cy="0"/>
        </a:xfrm>
      </p:grpSpPr>
      <p:sp>
        <p:nvSpPr>
          <p:cNvPr id="27" name="Google Shape;27;p21"/>
          <p:cNvSpPr txBox="1">
            <a:spLocks noGrp="1"/>
          </p:cNvSpPr>
          <p:nvPr>
            <p:ph type="ftr" idx="11"/>
          </p:nvPr>
        </p:nvSpPr>
        <p:spPr>
          <a:xfrm>
            <a:off x="5127086" y="10517699"/>
            <a:ext cx="4825492" cy="20774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dt" idx="10"/>
          </p:nvPr>
        </p:nvSpPr>
        <p:spPr>
          <a:xfrm>
            <a:off x="753984" y="10517699"/>
            <a:ext cx="3468322" cy="20774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10857359" y="10517699"/>
            <a:ext cx="3468322" cy="20774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1808595" y="5292507"/>
            <a:ext cx="11462473" cy="61754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13"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2"/>
          <p:cNvSpPr txBox="1">
            <a:spLocks noGrp="1"/>
          </p:cNvSpPr>
          <p:nvPr>
            <p:ph type="body" idx="1"/>
          </p:nvPr>
        </p:nvSpPr>
        <p:spPr>
          <a:xfrm>
            <a:off x="753983" y="2601153"/>
            <a:ext cx="6559654" cy="276999"/>
          </a:xfrm>
          <a:prstGeom prst="rect">
            <a:avLst/>
          </a:prstGeom>
          <a:noFill/>
          <a:ln>
            <a:noFill/>
          </a:ln>
        </p:spPr>
        <p:txBody>
          <a:bodyPr spcFirstLastPara="1" wrap="square" lIns="0" tIns="0" rIns="0" bIns="0" anchor="t" anchorCtr="0">
            <a:spAutoFit/>
          </a:bodyPr>
          <a:lstStyle>
            <a:lvl1pPr marL="342938" lvl="0" indent="-171469" algn="l">
              <a:spcBef>
                <a:spcPts val="0"/>
              </a:spcBef>
              <a:spcAft>
                <a:spcPts val="0"/>
              </a:spcAft>
              <a:buSzPts val="1400"/>
              <a:buNone/>
              <a:defRPr/>
            </a:lvl1pPr>
            <a:lvl2pPr marL="685874" lvl="1" indent="-171469" algn="l">
              <a:spcBef>
                <a:spcPts val="0"/>
              </a:spcBef>
              <a:spcAft>
                <a:spcPts val="0"/>
              </a:spcAft>
              <a:buSzPts val="1400"/>
              <a:buNone/>
              <a:defRPr/>
            </a:lvl2pPr>
            <a:lvl3pPr marL="1028811" lvl="2" indent="-171469" algn="l">
              <a:spcBef>
                <a:spcPts val="0"/>
              </a:spcBef>
              <a:spcAft>
                <a:spcPts val="0"/>
              </a:spcAft>
              <a:buSzPts val="1400"/>
              <a:buNone/>
              <a:defRPr/>
            </a:lvl3pPr>
            <a:lvl4pPr marL="1371749" lvl="3" indent="-171469" algn="l">
              <a:spcBef>
                <a:spcPts val="0"/>
              </a:spcBef>
              <a:spcAft>
                <a:spcPts val="0"/>
              </a:spcAft>
              <a:buSzPts val="1400"/>
              <a:buNone/>
              <a:defRPr/>
            </a:lvl4pPr>
            <a:lvl5pPr marL="1714686" lvl="4" indent="-171469" algn="l">
              <a:spcBef>
                <a:spcPts val="0"/>
              </a:spcBef>
              <a:spcAft>
                <a:spcPts val="0"/>
              </a:spcAft>
              <a:buSzPts val="1400"/>
              <a:buNone/>
              <a:defRPr/>
            </a:lvl5pPr>
            <a:lvl6pPr marL="2057623" lvl="5" indent="-171469" algn="l">
              <a:spcBef>
                <a:spcPts val="0"/>
              </a:spcBef>
              <a:spcAft>
                <a:spcPts val="0"/>
              </a:spcAft>
              <a:buSzPts val="1400"/>
              <a:buNone/>
              <a:defRPr/>
            </a:lvl6pPr>
            <a:lvl7pPr marL="2400560" lvl="6" indent="-171469" algn="l">
              <a:spcBef>
                <a:spcPts val="0"/>
              </a:spcBef>
              <a:spcAft>
                <a:spcPts val="0"/>
              </a:spcAft>
              <a:buSzPts val="1400"/>
              <a:buNone/>
              <a:defRPr/>
            </a:lvl7pPr>
            <a:lvl8pPr marL="2743498" lvl="7" indent="-171469" algn="l">
              <a:spcBef>
                <a:spcPts val="0"/>
              </a:spcBef>
              <a:spcAft>
                <a:spcPts val="0"/>
              </a:spcAft>
              <a:buSzPts val="1400"/>
              <a:buNone/>
              <a:defRPr/>
            </a:lvl8pPr>
            <a:lvl9pPr marL="3086434" lvl="8" indent="-171469" algn="l">
              <a:spcBef>
                <a:spcPts val="0"/>
              </a:spcBef>
              <a:spcAft>
                <a:spcPts val="0"/>
              </a:spcAft>
              <a:buSzPts val="1400"/>
              <a:buNone/>
              <a:defRPr/>
            </a:lvl9pPr>
          </a:lstStyle>
          <a:p>
            <a:endParaRPr/>
          </a:p>
        </p:txBody>
      </p:sp>
      <p:sp>
        <p:nvSpPr>
          <p:cNvPr id="33" name="Google Shape;33;p22"/>
          <p:cNvSpPr txBox="1">
            <a:spLocks noGrp="1"/>
          </p:cNvSpPr>
          <p:nvPr>
            <p:ph type="body" idx="2"/>
          </p:nvPr>
        </p:nvSpPr>
        <p:spPr>
          <a:xfrm>
            <a:off x="7766027" y="2601153"/>
            <a:ext cx="6559654" cy="276999"/>
          </a:xfrm>
          <a:prstGeom prst="rect">
            <a:avLst/>
          </a:prstGeom>
          <a:noFill/>
          <a:ln>
            <a:noFill/>
          </a:ln>
        </p:spPr>
        <p:txBody>
          <a:bodyPr spcFirstLastPara="1" wrap="square" lIns="0" tIns="0" rIns="0" bIns="0" anchor="t" anchorCtr="0">
            <a:spAutoFit/>
          </a:bodyPr>
          <a:lstStyle>
            <a:lvl1pPr marL="342938" lvl="0" indent="-171469" algn="l">
              <a:spcBef>
                <a:spcPts val="0"/>
              </a:spcBef>
              <a:spcAft>
                <a:spcPts val="0"/>
              </a:spcAft>
              <a:buSzPts val="1400"/>
              <a:buNone/>
              <a:defRPr/>
            </a:lvl1pPr>
            <a:lvl2pPr marL="685874" lvl="1" indent="-171469" algn="l">
              <a:spcBef>
                <a:spcPts val="0"/>
              </a:spcBef>
              <a:spcAft>
                <a:spcPts val="0"/>
              </a:spcAft>
              <a:buSzPts val="1400"/>
              <a:buNone/>
              <a:defRPr/>
            </a:lvl2pPr>
            <a:lvl3pPr marL="1028811" lvl="2" indent="-171469" algn="l">
              <a:spcBef>
                <a:spcPts val="0"/>
              </a:spcBef>
              <a:spcAft>
                <a:spcPts val="0"/>
              </a:spcAft>
              <a:buSzPts val="1400"/>
              <a:buNone/>
              <a:defRPr/>
            </a:lvl3pPr>
            <a:lvl4pPr marL="1371749" lvl="3" indent="-171469" algn="l">
              <a:spcBef>
                <a:spcPts val="0"/>
              </a:spcBef>
              <a:spcAft>
                <a:spcPts val="0"/>
              </a:spcAft>
              <a:buSzPts val="1400"/>
              <a:buNone/>
              <a:defRPr/>
            </a:lvl4pPr>
            <a:lvl5pPr marL="1714686" lvl="4" indent="-171469" algn="l">
              <a:spcBef>
                <a:spcPts val="0"/>
              </a:spcBef>
              <a:spcAft>
                <a:spcPts val="0"/>
              </a:spcAft>
              <a:buSzPts val="1400"/>
              <a:buNone/>
              <a:defRPr/>
            </a:lvl5pPr>
            <a:lvl6pPr marL="2057623" lvl="5" indent="-171469" algn="l">
              <a:spcBef>
                <a:spcPts val="0"/>
              </a:spcBef>
              <a:spcAft>
                <a:spcPts val="0"/>
              </a:spcAft>
              <a:buSzPts val="1400"/>
              <a:buNone/>
              <a:defRPr/>
            </a:lvl6pPr>
            <a:lvl7pPr marL="2400560" lvl="6" indent="-171469" algn="l">
              <a:spcBef>
                <a:spcPts val="0"/>
              </a:spcBef>
              <a:spcAft>
                <a:spcPts val="0"/>
              </a:spcAft>
              <a:buSzPts val="1400"/>
              <a:buNone/>
              <a:defRPr/>
            </a:lvl7pPr>
            <a:lvl8pPr marL="2743498" lvl="7" indent="-171469" algn="l">
              <a:spcBef>
                <a:spcPts val="0"/>
              </a:spcBef>
              <a:spcAft>
                <a:spcPts val="0"/>
              </a:spcAft>
              <a:buSzPts val="1400"/>
              <a:buNone/>
              <a:defRPr/>
            </a:lvl8pPr>
            <a:lvl9pPr marL="3086434" lvl="8" indent="-171469"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5127086" y="10517699"/>
            <a:ext cx="4825492" cy="20774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dt" idx="10"/>
          </p:nvPr>
        </p:nvSpPr>
        <p:spPr>
          <a:xfrm>
            <a:off x="753984" y="10517699"/>
            <a:ext cx="3468322" cy="20774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10857359" y="10517699"/>
            <a:ext cx="3468322" cy="20774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1808595" y="5292507"/>
            <a:ext cx="11462473" cy="61754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13"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ftr" idx="11"/>
          </p:nvPr>
        </p:nvSpPr>
        <p:spPr>
          <a:xfrm>
            <a:off x="5127086" y="10517699"/>
            <a:ext cx="4825492" cy="20774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dt" idx="10"/>
          </p:nvPr>
        </p:nvSpPr>
        <p:spPr>
          <a:xfrm>
            <a:off x="753984" y="10517699"/>
            <a:ext cx="3468322" cy="20774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3"/>
          <p:cNvSpPr txBox="1">
            <a:spLocks noGrp="1"/>
          </p:cNvSpPr>
          <p:nvPr>
            <p:ph type="sldNum" idx="12"/>
          </p:nvPr>
        </p:nvSpPr>
        <p:spPr>
          <a:xfrm>
            <a:off x="10857359" y="10517699"/>
            <a:ext cx="3468322" cy="20774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437845" y="2711462"/>
            <a:ext cx="6671069" cy="325923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1pPr>
            <a:lvl2pPr lvl="1"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2pPr>
            <a:lvl3pPr lvl="2"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3pPr>
            <a:lvl4pPr lvl="3"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4pPr>
            <a:lvl5pPr lvl="4"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5pPr>
            <a:lvl6pPr lvl="5"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6pPr>
            <a:lvl7pPr lvl="6"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7pPr>
            <a:lvl8pPr lvl="7"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8pPr>
            <a:lvl9pPr lvl="8"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9pPr>
          </a:lstStyle>
          <a:p>
            <a:endParaRPr/>
          </a:p>
        </p:txBody>
      </p:sp>
      <p:sp>
        <p:nvSpPr>
          <p:cNvPr id="44" name="Google Shape;44;p24"/>
          <p:cNvSpPr txBox="1">
            <a:spLocks noGrp="1"/>
          </p:cNvSpPr>
          <p:nvPr>
            <p:ph type="subTitle" idx="1"/>
          </p:nvPr>
        </p:nvSpPr>
        <p:spPr>
          <a:xfrm>
            <a:off x="437845" y="6163304"/>
            <a:ext cx="6671069" cy="271553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swald"/>
              <a:buNone/>
              <a:defRPr sz="2598">
                <a:latin typeface="Oswald"/>
                <a:ea typeface="Oswald"/>
                <a:cs typeface="Oswald"/>
                <a:sym typeface="Oswald"/>
              </a:defRPr>
            </a:lvl1pPr>
            <a:lvl2pPr lvl="1" algn="ctr">
              <a:lnSpc>
                <a:spcPct val="100000"/>
              </a:lnSpc>
              <a:spcBef>
                <a:spcPts val="0"/>
              </a:spcBef>
              <a:spcAft>
                <a:spcPts val="0"/>
              </a:spcAft>
              <a:buSzPts val="2100"/>
              <a:buFont typeface="Oswald"/>
              <a:buNone/>
              <a:defRPr sz="2598">
                <a:latin typeface="Oswald"/>
                <a:ea typeface="Oswald"/>
                <a:cs typeface="Oswald"/>
                <a:sym typeface="Oswald"/>
              </a:defRPr>
            </a:lvl2pPr>
            <a:lvl3pPr lvl="2" algn="ctr">
              <a:lnSpc>
                <a:spcPct val="100000"/>
              </a:lnSpc>
              <a:spcBef>
                <a:spcPts val="0"/>
              </a:spcBef>
              <a:spcAft>
                <a:spcPts val="0"/>
              </a:spcAft>
              <a:buSzPts val="2100"/>
              <a:buFont typeface="Oswald"/>
              <a:buNone/>
              <a:defRPr sz="2598">
                <a:latin typeface="Oswald"/>
                <a:ea typeface="Oswald"/>
                <a:cs typeface="Oswald"/>
                <a:sym typeface="Oswald"/>
              </a:defRPr>
            </a:lvl3pPr>
            <a:lvl4pPr lvl="3" algn="ctr">
              <a:lnSpc>
                <a:spcPct val="100000"/>
              </a:lnSpc>
              <a:spcBef>
                <a:spcPts val="0"/>
              </a:spcBef>
              <a:spcAft>
                <a:spcPts val="0"/>
              </a:spcAft>
              <a:buSzPts val="2100"/>
              <a:buFont typeface="Oswald"/>
              <a:buNone/>
              <a:defRPr sz="2598">
                <a:latin typeface="Oswald"/>
                <a:ea typeface="Oswald"/>
                <a:cs typeface="Oswald"/>
                <a:sym typeface="Oswald"/>
              </a:defRPr>
            </a:lvl4pPr>
            <a:lvl5pPr lvl="4" algn="ctr">
              <a:lnSpc>
                <a:spcPct val="100000"/>
              </a:lnSpc>
              <a:spcBef>
                <a:spcPts val="0"/>
              </a:spcBef>
              <a:spcAft>
                <a:spcPts val="0"/>
              </a:spcAft>
              <a:buSzPts val="2100"/>
              <a:buFont typeface="Oswald"/>
              <a:buNone/>
              <a:defRPr sz="2598">
                <a:latin typeface="Oswald"/>
                <a:ea typeface="Oswald"/>
                <a:cs typeface="Oswald"/>
                <a:sym typeface="Oswald"/>
              </a:defRPr>
            </a:lvl5pPr>
            <a:lvl6pPr lvl="5" algn="ctr">
              <a:lnSpc>
                <a:spcPct val="100000"/>
              </a:lnSpc>
              <a:spcBef>
                <a:spcPts val="0"/>
              </a:spcBef>
              <a:spcAft>
                <a:spcPts val="0"/>
              </a:spcAft>
              <a:buSzPts val="2100"/>
              <a:buFont typeface="Oswald"/>
              <a:buNone/>
              <a:defRPr sz="2598">
                <a:latin typeface="Oswald"/>
                <a:ea typeface="Oswald"/>
                <a:cs typeface="Oswald"/>
                <a:sym typeface="Oswald"/>
              </a:defRPr>
            </a:lvl6pPr>
            <a:lvl7pPr lvl="6" algn="ctr">
              <a:lnSpc>
                <a:spcPct val="100000"/>
              </a:lnSpc>
              <a:spcBef>
                <a:spcPts val="0"/>
              </a:spcBef>
              <a:spcAft>
                <a:spcPts val="0"/>
              </a:spcAft>
              <a:buSzPts val="2100"/>
              <a:buFont typeface="Oswald"/>
              <a:buNone/>
              <a:defRPr sz="2598">
                <a:latin typeface="Oswald"/>
                <a:ea typeface="Oswald"/>
                <a:cs typeface="Oswald"/>
                <a:sym typeface="Oswald"/>
              </a:defRPr>
            </a:lvl7pPr>
            <a:lvl8pPr lvl="7" algn="ctr">
              <a:lnSpc>
                <a:spcPct val="100000"/>
              </a:lnSpc>
              <a:spcBef>
                <a:spcPts val="0"/>
              </a:spcBef>
              <a:spcAft>
                <a:spcPts val="0"/>
              </a:spcAft>
              <a:buSzPts val="2100"/>
              <a:buFont typeface="Oswald"/>
              <a:buNone/>
              <a:defRPr sz="2598">
                <a:latin typeface="Oswald"/>
                <a:ea typeface="Oswald"/>
                <a:cs typeface="Oswald"/>
                <a:sym typeface="Oswald"/>
              </a:defRPr>
            </a:lvl8pPr>
            <a:lvl9pPr lvl="8" algn="ctr">
              <a:lnSpc>
                <a:spcPct val="100000"/>
              </a:lnSpc>
              <a:spcBef>
                <a:spcPts val="0"/>
              </a:spcBef>
              <a:spcAft>
                <a:spcPts val="0"/>
              </a:spcAft>
              <a:buSzPts val="2100"/>
              <a:buFont typeface="Oswald"/>
              <a:buNone/>
              <a:defRPr sz="2598">
                <a:latin typeface="Oswald"/>
                <a:ea typeface="Oswald"/>
                <a:cs typeface="Oswald"/>
                <a:sym typeface="Oswald"/>
              </a:defRPr>
            </a:lvl9pPr>
          </a:lstStyle>
          <a:p>
            <a:endParaRPr/>
          </a:p>
        </p:txBody>
      </p:sp>
      <p:sp>
        <p:nvSpPr>
          <p:cNvPr id="45" name="Google Shape;45;p24"/>
          <p:cNvSpPr txBox="1">
            <a:spLocks noGrp="1"/>
          </p:cNvSpPr>
          <p:nvPr>
            <p:ph type="body" idx="2"/>
          </p:nvPr>
        </p:nvSpPr>
        <p:spPr>
          <a:xfrm>
            <a:off x="11083505" y="2711465"/>
            <a:ext cx="6042255" cy="8124823"/>
          </a:xfrm>
          <a:prstGeom prst="rect">
            <a:avLst/>
          </a:prstGeom>
          <a:noFill/>
          <a:ln>
            <a:noFill/>
          </a:ln>
        </p:spPr>
        <p:txBody>
          <a:bodyPr spcFirstLastPara="1" wrap="square" lIns="91425" tIns="91425" rIns="91425" bIns="91425" anchor="ctr" anchorCtr="0">
            <a:normAutofit/>
          </a:bodyPr>
          <a:lstStyle>
            <a:lvl1pPr marL="342938" lvl="0" indent="-257203" algn="l">
              <a:lnSpc>
                <a:spcPct val="115000"/>
              </a:lnSpc>
              <a:spcBef>
                <a:spcPts val="0"/>
              </a:spcBef>
              <a:spcAft>
                <a:spcPts val="0"/>
              </a:spcAft>
              <a:buClr>
                <a:srgbClr val="FFFFFF"/>
              </a:buClr>
              <a:buSzPts val="1800"/>
              <a:buFont typeface="Oswald"/>
              <a:buChar char="●"/>
              <a:defRPr>
                <a:solidFill>
                  <a:srgbClr val="FFFFFF"/>
                </a:solidFill>
                <a:latin typeface="Oswald"/>
                <a:ea typeface="Oswald"/>
                <a:cs typeface="Oswald"/>
                <a:sym typeface="Oswald"/>
              </a:defRPr>
            </a:lvl1pPr>
            <a:lvl2pPr marL="685874" lvl="1"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2pPr>
            <a:lvl3pPr marL="1028811" lvl="2"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3pPr>
            <a:lvl4pPr marL="1371749" lvl="3"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4pPr>
            <a:lvl5pPr marL="1714686" lvl="4"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5pPr>
            <a:lvl6pPr marL="2057623" lvl="5"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6pPr>
            <a:lvl7pPr marL="2400560" lvl="6"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7pPr>
            <a:lvl8pPr marL="2743498" lvl="7"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8pPr>
            <a:lvl9pPr marL="3086434" lvl="8"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9pPr>
          </a:lstStyle>
          <a:p>
            <a:endParaRPr/>
          </a:p>
        </p:txBody>
      </p:sp>
      <p:sp>
        <p:nvSpPr>
          <p:cNvPr id="46" name="Google Shape;46;p24"/>
          <p:cNvSpPr txBox="1">
            <a:spLocks noGrp="1"/>
          </p:cNvSpPr>
          <p:nvPr>
            <p:ph type="sldNum" idx="12"/>
          </p:nvPr>
        </p:nvSpPr>
        <p:spPr>
          <a:xfrm>
            <a:off x="13972203" y="10253319"/>
            <a:ext cx="904879" cy="86576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1808595" y="5292506"/>
            <a:ext cx="11462473" cy="84518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53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753984" y="2601153"/>
            <a:ext cx="13571697"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8"/>
          <p:cNvSpPr txBox="1">
            <a:spLocks noGrp="1"/>
          </p:cNvSpPr>
          <p:nvPr>
            <p:ph type="ftr" idx="11"/>
          </p:nvPr>
        </p:nvSpPr>
        <p:spPr>
          <a:xfrm>
            <a:off x="5127086" y="10517699"/>
            <a:ext cx="4825492" cy="20774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35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dt" idx="10"/>
          </p:nvPr>
        </p:nvSpPr>
        <p:spPr>
          <a:xfrm>
            <a:off x="753984" y="10517699"/>
            <a:ext cx="3468322" cy="20774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35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10857359" y="10517699"/>
            <a:ext cx="3468322" cy="20774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350" b="0" i="0" u="none" strike="noStrike" cap="none">
                <a:solidFill>
                  <a:srgbClr val="888888"/>
                </a:solidFill>
                <a:latin typeface="Calibri"/>
                <a:ea typeface="Calibri"/>
                <a:cs typeface="Calibri"/>
                <a:sym typeface="Calibri"/>
              </a:defRPr>
            </a:lvl1pPr>
            <a:lvl2pPr marL="0" marR="0" lvl="1" indent="0" algn="r" rtl="0">
              <a:spcBef>
                <a:spcPts val="0"/>
              </a:spcBef>
              <a:buNone/>
              <a:defRPr sz="1350" b="0" i="0" u="none" strike="noStrike" cap="none">
                <a:solidFill>
                  <a:srgbClr val="888888"/>
                </a:solidFill>
                <a:latin typeface="Calibri"/>
                <a:ea typeface="Calibri"/>
                <a:cs typeface="Calibri"/>
                <a:sym typeface="Calibri"/>
              </a:defRPr>
            </a:lvl2pPr>
            <a:lvl3pPr marL="0" marR="0" lvl="2" indent="0" algn="r" rtl="0">
              <a:spcBef>
                <a:spcPts val="0"/>
              </a:spcBef>
              <a:buNone/>
              <a:defRPr sz="1350" b="0" i="0" u="none" strike="noStrike" cap="none">
                <a:solidFill>
                  <a:srgbClr val="888888"/>
                </a:solidFill>
                <a:latin typeface="Calibri"/>
                <a:ea typeface="Calibri"/>
                <a:cs typeface="Calibri"/>
                <a:sym typeface="Calibri"/>
              </a:defRPr>
            </a:lvl3pPr>
            <a:lvl4pPr marL="0" marR="0" lvl="3" indent="0" algn="r" rtl="0">
              <a:spcBef>
                <a:spcPts val="0"/>
              </a:spcBef>
              <a:buNone/>
              <a:defRPr sz="1350" b="0" i="0" u="none" strike="noStrike" cap="none">
                <a:solidFill>
                  <a:srgbClr val="888888"/>
                </a:solidFill>
                <a:latin typeface="Calibri"/>
                <a:ea typeface="Calibri"/>
                <a:cs typeface="Calibri"/>
                <a:sym typeface="Calibri"/>
              </a:defRPr>
            </a:lvl4pPr>
            <a:lvl5pPr marL="0" marR="0" lvl="4" indent="0" algn="r" rtl="0">
              <a:spcBef>
                <a:spcPts val="0"/>
              </a:spcBef>
              <a:buNone/>
              <a:defRPr sz="1350" b="0" i="0" u="none" strike="noStrike" cap="none">
                <a:solidFill>
                  <a:srgbClr val="888888"/>
                </a:solidFill>
                <a:latin typeface="Calibri"/>
                <a:ea typeface="Calibri"/>
                <a:cs typeface="Calibri"/>
                <a:sym typeface="Calibri"/>
              </a:defRPr>
            </a:lvl5pPr>
            <a:lvl6pPr marL="0" marR="0" lvl="5" indent="0" algn="r" rtl="0">
              <a:spcBef>
                <a:spcPts val="0"/>
              </a:spcBef>
              <a:buNone/>
              <a:defRPr sz="1350" b="0" i="0" u="none" strike="noStrike" cap="none">
                <a:solidFill>
                  <a:srgbClr val="888888"/>
                </a:solidFill>
                <a:latin typeface="Calibri"/>
                <a:ea typeface="Calibri"/>
                <a:cs typeface="Calibri"/>
                <a:sym typeface="Calibri"/>
              </a:defRPr>
            </a:lvl6pPr>
            <a:lvl7pPr marL="0" marR="0" lvl="6" indent="0" algn="r" rtl="0">
              <a:spcBef>
                <a:spcPts val="0"/>
              </a:spcBef>
              <a:buNone/>
              <a:defRPr sz="1350" b="0" i="0" u="none" strike="noStrike" cap="none">
                <a:solidFill>
                  <a:srgbClr val="888888"/>
                </a:solidFill>
                <a:latin typeface="Calibri"/>
                <a:ea typeface="Calibri"/>
                <a:cs typeface="Calibri"/>
                <a:sym typeface="Calibri"/>
              </a:defRPr>
            </a:lvl7pPr>
            <a:lvl8pPr marL="0" marR="0" lvl="7" indent="0" algn="r" rtl="0">
              <a:spcBef>
                <a:spcPts val="0"/>
              </a:spcBef>
              <a:buNone/>
              <a:defRPr sz="1350" b="0" i="0" u="none" strike="noStrike" cap="none">
                <a:solidFill>
                  <a:srgbClr val="888888"/>
                </a:solidFill>
                <a:latin typeface="Calibri"/>
                <a:ea typeface="Calibri"/>
                <a:cs typeface="Calibri"/>
                <a:sym typeface="Calibri"/>
              </a:defRPr>
            </a:lvl8pPr>
            <a:lvl9pPr marL="0" marR="0" lvl="8" indent="0" algn="r" rtl="0">
              <a:spcBef>
                <a:spcPts val="0"/>
              </a:spcBef>
              <a:buNone/>
              <a:defRPr sz="135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0"/>
        <p:cNvGrpSpPr/>
        <p:nvPr/>
      </p:nvGrpSpPr>
      <p:grpSpPr>
        <a:xfrm>
          <a:off x="0" y="0"/>
          <a:ext cx="0" cy="0"/>
          <a:chOff x="0" y="0"/>
          <a:chExt cx="0" cy="0"/>
        </a:xfrm>
      </p:grpSpPr>
      <p:pic>
        <p:nvPicPr>
          <p:cNvPr id="53" name="Google Shape;53;p1"/>
          <p:cNvPicPr preferRelativeResize="0"/>
          <p:nvPr/>
        </p:nvPicPr>
        <p:blipFill rotWithShape="1">
          <a:blip r:embed="rId3">
            <a:alphaModFix/>
            <a:extLst>
              <a:ext uri="{BEBA8EAE-BF5A-486C-A8C5-ECC9F3942E4B}">
                <a14:imgProps xmlns:a14="http://schemas.microsoft.com/office/drawing/2010/main">
                  <a14:imgLayer r:embed="rId4">
                    <a14:imgEffect>
                      <a14:sharpenSoften amount="50000"/>
                    </a14:imgEffect>
                  </a14:imgLayer>
                </a14:imgProps>
              </a:ext>
            </a:extLst>
          </a:blip>
          <a:srcRect/>
          <a:stretch/>
        </p:blipFill>
        <p:spPr>
          <a:xfrm>
            <a:off x="11592945" y="467484"/>
            <a:ext cx="3262540" cy="2395665"/>
          </a:xfrm>
          <a:prstGeom prst="rect">
            <a:avLst/>
          </a:prstGeom>
          <a:noFill/>
          <a:ln>
            <a:noFill/>
          </a:ln>
        </p:spPr>
      </p:pic>
      <p:sp>
        <p:nvSpPr>
          <p:cNvPr id="11" name="Google Shape;51;p1"/>
          <p:cNvSpPr txBox="1">
            <a:spLocks/>
          </p:cNvSpPr>
          <p:nvPr/>
        </p:nvSpPr>
        <p:spPr>
          <a:xfrm>
            <a:off x="0" y="6376828"/>
            <a:ext cx="9728835" cy="27162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13"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spcBef>
                <a:spcPct val="0"/>
              </a:spcBef>
              <a:spcAft>
                <a:spcPct val="0"/>
              </a:spcAft>
              <a:buFont typeface="Oswald" charset="0"/>
              <a:buNone/>
            </a:pPr>
            <a:r>
              <a:rPr lang="es-MX" altLang="es-CO" sz="6600" dirty="0">
                <a:latin typeface="Oswald" charset="0"/>
                <a:cs typeface="Oswald" charset="0"/>
                <a:sym typeface="Oswald" charset="0"/>
              </a:rPr>
              <a:t>ATENCIÓN EN SALUD CON ENFOQUE DIFERENCIAL. </a:t>
            </a:r>
            <a:endParaRPr lang="es-CO" altLang="es-CO" sz="6600" dirty="0">
              <a:latin typeface="Oswald" charset="0"/>
              <a:cs typeface="Oswald" charset="0"/>
              <a:sym typeface="Oswald" charset="0"/>
            </a:endParaRPr>
          </a:p>
        </p:txBody>
      </p:sp>
      <p:sp>
        <p:nvSpPr>
          <p:cNvPr id="12" name="Google Shape;103;p4"/>
          <p:cNvSpPr/>
          <p:nvPr/>
        </p:nvSpPr>
        <p:spPr>
          <a:xfrm>
            <a:off x="-75" y="9728109"/>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sp>
        <p:nvSpPr>
          <p:cNvPr id="14" name="Google Shape;51;p1"/>
          <p:cNvSpPr txBox="1">
            <a:spLocks/>
          </p:cNvSpPr>
          <p:nvPr/>
        </p:nvSpPr>
        <p:spPr bwMode="auto">
          <a:xfrm>
            <a:off x="2272664" y="3231287"/>
            <a:ext cx="10186036" cy="342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rmAutofit fontScale="97500"/>
          </a:bodyPr>
          <a:lstStyle>
            <a:defPPr marR="0" lvl="0" algn="l" rtl="0">
              <a:lnSpc>
                <a:spcPct val="100000"/>
              </a:lnSpc>
              <a:spcBef>
                <a:spcPts val="0"/>
              </a:spcBef>
              <a:spcAft>
                <a:spcPts val="0"/>
              </a:spcAft>
            </a:defPPr>
            <a:lvl1pPr lvl="0" algn="l" rtl="0" eaLnBrk="0" fontAlgn="base" hangingPunct="0">
              <a:lnSpc>
                <a:spcPct val="100000"/>
              </a:lnSpc>
              <a:spcBef>
                <a:spcPts val="0"/>
              </a:spcBef>
              <a:spcAft>
                <a:spcPts val="0"/>
              </a:spcAft>
              <a:buClr>
                <a:srgbClr val="0B5394"/>
              </a:buClr>
              <a:buSzPts val="5200"/>
              <a:buFont typeface="Oswald"/>
              <a:buNone/>
              <a:defRPr sz="5200" b="1">
                <a:solidFill>
                  <a:srgbClr val="0B5394"/>
                </a:solidFill>
                <a:latin typeface="Oswald"/>
                <a:ea typeface="Oswald"/>
                <a:cs typeface="Oswald"/>
                <a:sym typeface="Oswald"/>
              </a:defRPr>
            </a:lvl1pPr>
            <a:lvl2pPr lvl="1" algn="ctr" rtl="0" eaLnBrk="0" fontAlgn="base" hangingPunct="0">
              <a:lnSpc>
                <a:spcPct val="100000"/>
              </a:lnSpc>
              <a:spcBef>
                <a:spcPts val="0"/>
              </a:spcBef>
              <a:spcAft>
                <a:spcPts val="0"/>
              </a:spcAft>
              <a:buClr>
                <a:srgbClr val="000000"/>
              </a:buClr>
              <a:buSzPts val="5200"/>
              <a:buFont typeface="Arial" panose="020B0604020202020204" pitchFamily="34" charset="0"/>
              <a:buNone/>
              <a:defRPr sz="5200">
                <a:solidFill>
                  <a:srgbClr val="000000"/>
                </a:solidFill>
                <a:latin typeface="Arial"/>
                <a:ea typeface="Arial"/>
                <a:cs typeface="Arial"/>
                <a:sym typeface="Arial" panose="020B0604020202020204" pitchFamily="34" charset="0"/>
              </a:defRPr>
            </a:lvl2pPr>
            <a:lvl3pPr lvl="2" algn="ctr" rtl="0" eaLnBrk="0" fontAlgn="base" hangingPunct="0">
              <a:lnSpc>
                <a:spcPct val="100000"/>
              </a:lnSpc>
              <a:spcBef>
                <a:spcPts val="0"/>
              </a:spcBef>
              <a:spcAft>
                <a:spcPts val="0"/>
              </a:spcAft>
              <a:buClr>
                <a:srgbClr val="000000"/>
              </a:buClr>
              <a:buSzPts val="5200"/>
              <a:buFont typeface="Arial" panose="020B0604020202020204" pitchFamily="34" charset="0"/>
              <a:buNone/>
              <a:defRPr sz="5200">
                <a:solidFill>
                  <a:srgbClr val="000000"/>
                </a:solidFill>
                <a:latin typeface="Arial"/>
                <a:ea typeface="Arial"/>
                <a:cs typeface="Arial"/>
                <a:sym typeface="Arial" panose="020B0604020202020204" pitchFamily="34" charset="0"/>
              </a:defRPr>
            </a:lvl3pPr>
            <a:lvl4pPr lvl="3" algn="ctr" rtl="0" eaLnBrk="0" fontAlgn="base" hangingPunct="0">
              <a:lnSpc>
                <a:spcPct val="100000"/>
              </a:lnSpc>
              <a:spcBef>
                <a:spcPts val="0"/>
              </a:spcBef>
              <a:spcAft>
                <a:spcPts val="0"/>
              </a:spcAft>
              <a:buClr>
                <a:srgbClr val="000000"/>
              </a:buClr>
              <a:buSzPts val="5200"/>
              <a:buFont typeface="Arial" panose="020B0604020202020204" pitchFamily="34" charset="0"/>
              <a:buNone/>
              <a:defRPr sz="5200">
                <a:solidFill>
                  <a:srgbClr val="000000"/>
                </a:solidFill>
                <a:latin typeface="Arial"/>
                <a:ea typeface="Arial"/>
                <a:cs typeface="Arial"/>
                <a:sym typeface="Arial" panose="020B0604020202020204" pitchFamily="34" charset="0"/>
              </a:defRPr>
            </a:lvl4pPr>
            <a:lvl5pPr lvl="4" algn="ctr" rtl="0" eaLnBrk="0" fontAlgn="base" hangingPunct="0">
              <a:lnSpc>
                <a:spcPct val="100000"/>
              </a:lnSpc>
              <a:spcBef>
                <a:spcPts val="0"/>
              </a:spcBef>
              <a:spcAft>
                <a:spcPts val="0"/>
              </a:spcAft>
              <a:buClr>
                <a:srgbClr val="000000"/>
              </a:buClr>
              <a:buSzPts val="5200"/>
              <a:buFont typeface="Arial" panose="020B0604020202020204" pitchFamily="34" charset="0"/>
              <a:buNone/>
              <a:defRPr sz="52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pPr algn="ctr" eaLnBrk="1" hangingPunct="1">
              <a:spcBef>
                <a:spcPct val="0"/>
              </a:spcBef>
              <a:spcAft>
                <a:spcPct val="0"/>
              </a:spcAft>
              <a:buFont typeface="Oswald" charset="0"/>
              <a:buNone/>
            </a:pPr>
            <a:r>
              <a:rPr lang="es-MX" altLang="es-CO" sz="6000" dirty="0">
                <a:solidFill>
                  <a:schemeClr val="tx2">
                    <a:lumMod val="50000"/>
                  </a:schemeClr>
                </a:solidFill>
                <a:latin typeface="Oswald" charset="0"/>
                <a:cs typeface="Oswald" charset="0"/>
                <a:sym typeface="Oswald" charset="0"/>
              </a:rPr>
              <a:t>ATENCIÓN EN SALUD CON ENFOQUE DIFERENCIAL</a:t>
            </a:r>
            <a:endParaRPr lang="es-CO" altLang="es-CO" sz="6000" dirty="0">
              <a:solidFill>
                <a:schemeClr val="tx2">
                  <a:lumMod val="50000"/>
                </a:schemeClr>
              </a:solidFill>
              <a:latin typeface="Oswald" charset="0"/>
              <a:cs typeface="Oswald" charset="0"/>
              <a:sym typeface="Oswald"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0180" y="2156143"/>
            <a:ext cx="11818619" cy="4031873"/>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ENFOQUE DIFERENCIAL BASADO EN GÉNERO</a:t>
            </a:r>
          </a:p>
          <a:p>
            <a:r>
              <a:rPr lang="es-MX" dirty="0"/>
              <a:t> </a:t>
            </a:r>
          </a:p>
          <a:p>
            <a:r>
              <a:rPr lang="es-MX" b="0" dirty="0"/>
              <a:t>El respeto a la identidad de género, la elección de pareja, la libre expresión de la personalidad y el reconocimiento de la población LGTBIQ+ como vulnerable son elementos fundamentales del enfoque diferencial basado en género; garantizar estos factores es esencial para salvaguardar los derechos sexuales y reproductivos.</a:t>
            </a:r>
            <a:endParaRPr lang="es-CO" b="0" dirty="0"/>
          </a:p>
        </p:txBody>
      </p:sp>
    </p:spTree>
    <p:extLst>
      <p:ext uri="{BB962C8B-B14F-4D97-AF65-F5344CB8AC3E}">
        <p14:creationId xmlns:p14="http://schemas.microsoft.com/office/powerpoint/2010/main" val="216490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192212" y="2168525"/>
            <a:ext cx="12180887" cy="501675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ENFOQUE DIFERENCIAL PARA VÍCTIMAS DEL CONFLICTO ARMADO</a:t>
            </a:r>
          </a:p>
          <a:p>
            <a:endParaRPr lang="es-MX" dirty="0"/>
          </a:p>
          <a:p>
            <a:r>
              <a:rPr lang="es-MX" b="0" dirty="0"/>
              <a:t>En el contexto de la ley 1448 de 2011, se consideran víctimas del conflicto armado en Colombia aquellas personas que hayan sufrido daños desde el 1° de enero de 1985; el enfoque diferencial en salud tiene como objetivo garantizar un tratamiento especial y adecuado para estas víctimas, asegurando condiciones equitativas en las medidas de atención, asistencia y reparación integral</a:t>
            </a:r>
            <a:endParaRPr lang="es-CO" b="0" dirty="0"/>
          </a:p>
        </p:txBody>
      </p:sp>
    </p:spTree>
    <p:extLst>
      <p:ext uri="{BB962C8B-B14F-4D97-AF65-F5344CB8AC3E}">
        <p14:creationId xmlns:p14="http://schemas.microsoft.com/office/powerpoint/2010/main" val="1949661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CONSIDERACIONES Y LINEAMIENTOS.</a:t>
            </a:r>
          </a:p>
          <a:p>
            <a:endParaRPr lang="es-MX" dirty="0"/>
          </a:p>
        </p:txBody>
      </p:sp>
      <p:pic>
        <p:nvPicPr>
          <p:cNvPr id="5" name="Imagen 4"/>
          <p:cNvPicPr>
            <a:picLocks noChangeAspect="1"/>
          </p:cNvPicPr>
          <p:nvPr/>
        </p:nvPicPr>
        <p:blipFill>
          <a:blip r:embed="rId4"/>
          <a:stretch>
            <a:fillRect/>
          </a:stretch>
        </p:blipFill>
        <p:spPr>
          <a:xfrm>
            <a:off x="2573329" y="3312478"/>
            <a:ext cx="11211251" cy="7996872"/>
          </a:xfrm>
          <a:prstGeom prst="rect">
            <a:avLst/>
          </a:prstGeom>
        </p:spPr>
      </p:pic>
    </p:spTree>
    <p:extLst>
      <p:ext uri="{BB962C8B-B14F-4D97-AF65-F5344CB8AC3E}">
        <p14:creationId xmlns:p14="http://schemas.microsoft.com/office/powerpoint/2010/main" val="22685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CONSIDERACIONES Y LINEAMIENTOS.</a:t>
            </a:r>
          </a:p>
          <a:p>
            <a:endParaRPr lang="es-MX" dirty="0"/>
          </a:p>
        </p:txBody>
      </p:sp>
      <p:pic>
        <p:nvPicPr>
          <p:cNvPr id="3" name="Imagen 2"/>
          <p:cNvPicPr>
            <a:picLocks noChangeAspect="1"/>
          </p:cNvPicPr>
          <p:nvPr/>
        </p:nvPicPr>
        <p:blipFill>
          <a:blip r:embed="rId4"/>
          <a:stretch>
            <a:fillRect/>
          </a:stretch>
        </p:blipFill>
        <p:spPr>
          <a:xfrm>
            <a:off x="2476161" y="2377885"/>
            <a:ext cx="9593919" cy="8891831"/>
          </a:xfrm>
          <a:prstGeom prst="rect">
            <a:avLst/>
          </a:prstGeom>
        </p:spPr>
      </p:pic>
      <p:pic>
        <p:nvPicPr>
          <p:cNvPr id="2050" name="image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95375" cy="819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001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85825"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51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CONSIDERACIONES Y LINEAMIENTOS.</a:t>
            </a:r>
          </a:p>
          <a:p>
            <a:endParaRPr lang="es-MX" dirty="0"/>
          </a:p>
        </p:txBody>
      </p:sp>
      <p:pic>
        <p:nvPicPr>
          <p:cNvPr id="5" name="Imagen 4"/>
          <p:cNvPicPr>
            <a:picLocks noChangeAspect="1"/>
          </p:cNvPicPr>
          <p:nvPr/>
        </p:nvPicPr>
        <p:blipFill>
          <a:blip r:embed="rId4"/>
          <a:stretch>
            <a:fillRect/>
          </a:stretch>
        </p:blipFill>
        <p:spPr>
          <a:xfrm>
            <a:off x="3674379" y="2906908"/>
            <a:ext cx="9218661" cy="2387026"/>
          </a:xfrm>
          <a:prstGeom prst="rect">
            <a:avLst/>
          </a:prstGeom>
        </p:spPr>
      </p:pic>
      <p:pic>
        <p:nvPicPr>
          <p:cNvPr id="7" name="Imagen 6"/>
          <p:cNvPicPr>
            <a:picLocks noChangeAspect="1"/>
          </p:cNvPicPr>
          <p:nvPr/>
        </p:nvPicPr>
        <p:blipFill>
          <a:blip r:embed="rId5"/>
          <a:stretch>
            <a:fillRect/>
          </a:stretch>
        </p:blipFill>
        <p:spPr>
          <a:xfrm>
            <a:off x="3674379" y="5303520"/>
            <a:ext cx="9218661" cy="5829300"/>
          </a:xfrm>
          <a:prstGeom prst="rect">
            <a:avLst/>
          </a:prstGeom>
        </p:spPr>
      </p:pic>
    </p:spTree>
    <p:extLst>
      <p:ext uri="{BB962C8B-B14F-4D97-AF65-F5344CB8AC3E}">
        <p14:creationId xmlns:p14="http://schemas.microsoft.com/office/powerpoint/2010/main" val="67535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ESTRATEGIAS DE ATENCION EN PERSONAS CON SITUACION DE DISCAPACIDAD.</a:t>
            </a:r>
          </a:p>
        </p:txBody>
      </p:sp>
      <p:sp>
        <p:nvSpPr>
          <p:cNvPr id="3" name="Rectángulo 2"/>
          <p:cNvSpPr/>
          <p:nvPr/>
        </p:nvSpPr>
        <p:spPr>
          <a:xfrm>
            <a:off x="1449425" y="3174529"/>
            <a:ext cx="13135255" cy="1938992"/>
          </a:xfrm>
          <a:prstGeom prst="rect">
            <a:avLst/>
          </a:prstGeom>
        </p:spPr>
        <p:txBody>
          <a:bodyPr wrap="square">
            <a:spAutoFit/>
          </a:bodyPr>
          <a:lstStyle/>
          <a:p>
            <a:r>
              <a:rPr lang="es-MX" sz="2000" dirty="0"/>
              <a:t>Es importante tener en cuenta que, para referirse de manera general a la población con discapacidad, se debe usar el término personas en situación de discapacidad, y no discapacitado, como se plantea en la Convención sobre los derechos de las personas con discapacidad de las Naciones Unidas y la Ley 1346 de 2009.</a:t>
            </a:r>
          </a:p>
          <a:p>
            <a:endParaRPr lang="es-MX" sz="2000" dirty="0"/>
          </a:p>
          <a:p>
            <a:r>
              <a:rPr lang="es-MX" sz="2000" dirty="0"/>
              <a:t>A continuación, se presentan las pautas para la atención a este grupo  poblacional, teniendo en cuenta el tipo de discapacidad</a:t>
            </a:r>
          </a:p>
        </p:txBody>
      </p:sp>
      <p:pic>
        <p:nvPicPr>
          <p:cNvPr id="8" name="Imagen 7"/>
          <p:cNvPicPr>
            <a:picLocks noChangeAspect="1"/>
          </p:cNvPicPr>
          <p:nvPr/>
        </p:nvPicPr>
        <p:blipFill>
          <a:blip r:embed="rId4"/>
          <a:stretch>
            <a:fillRect/>
          </a:stretch>
        </p:blipFill>
        <p:spPr>
          <a:xfrm>
            <a:off x="1449425" y="5371556"/>
            <a:ext cx="11786516" cy="5807069"/>
          </a:xfrm>
          <a:prstGeom prst="rect">
            <a:avLst/>
          </a:prstGeom>
        </p:spPr>
      </p:pic>
    </p:spTree>
    <p:extLst>
      <p:ext uri="{BB962C8B-B14F-4D97-AF65-F5344CB8AC3E}">
        <p14:creationId xmlns:p14="http://schemas.microsoft.com/office/powerpoint/2010/main" val="415571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8"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ESTRATEGIAS DE ATENCION EN PERSONAS CON SITUACION DE DISCAPACIDAD.</a:t>
            </a:r>
          </a:p>
        </p:txBody>
      </p:sp>
      <p:pic>
        <p:nvPicPr>
          <p:cNvPr id="3" name="Imagen 2"/>
          <p:cNvPicPr>
            <a:picLocks noChangeAspect="1"/>
          </p:cNvPicPr>
          <p:nvPr/>
        </p:nvPicPr>
        <p:blipFill>
          <a:blip r:embed="rId4"/>
          <a:stretch>
            <a:fillRect/>
          </a:stretch>
        </p:blipFill>
        <p:spPr>
          <a:xfrm>
            <a:off x="1449424" y="2916494"/>
            <a:ext cx="9706256" cy="8147746"/>
          </a:xfrm>
          <a:prstGeom prst="rect">
            <a:avLst/>
          </a:prstGeom>
        </p:spPr>
      </p:pic>
    </p:spTree>
    <p:extLst>
      <p:ext uri="{BB962C8B-B14F-4D97-AF65-F5344CB8AC3E}">
        <p14:creationId xmlns:p14="http://schemas.microsoft.com/office/powerpoint/2010/main" val="423618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8"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ESTRATEGIAS DE ATENCION EN PERSONAS CON SITUACION DE DISCAPACIDAD.</a:t>
            </a:r>
          </a:p>
        </p:txBody>
      </p:sp>
      <p:pic>
        <p:nvPicPr>
          <p:cNvPr id="4" name="Imagen 3"/>
          <p:cNvPicPr>
            <a:picLocks noChangeAspect="1"/>
          </p:cNvPicPr>
          <p:nvPr/>
        </p:nvPicPr>
        <p:blipFill>
          <a:blip r:embed="rId4"/>
          <a:stretch>
            <a:fillRect/>
          </a:stretch>
        </p:blipFill>
        <p:spPr>
          <a:xfrm>
            <a:off x="1449425" y="2916494"/>
            <a:ext cx="6694518" cy="2318989"/>
          </a:xfrm>
          <a:prstGeom prst="rect">
            <a:avLst/>
          </a:prstGeom>
        </p:spPr>
      </p:pic>
      <p:pic>
        <p:nvPicPr>
          <p:cNvPr id="6" name="Imagen 5"/>
          <p:cNvPicPr>
            <a:picLocks noChangeAspect="1"/>
          </p:cNvPicPr>
          <p:nvPr/>
        </p:nvPicPr>
        <p:blipFill>
          <a:blip r:embed="rId5"/>
          <a:stretch>
            <a:fillRect/>
          </a:stretch>
        </p:blipFill>
        <p:spPr>
          <a:xfrm>
            <a:off x="1449424" y="5052720"/>
            <a:ext cx="7237375" cy="5965800"/>
          </a:xfrm>
          <a:prstGeom prst="rect">
            <a:avLst/>
          </a:prstGeom>
        </p:spPr>
      </p:pic>
    </p:spTree>
    <p:extLst>
      <p:ext uri="{BB962C8B-B14F-4D97-AF65-F5344CB8AC3E}">
        <p14:creationId xmlns:p14="http://schemas.microsoft.com/office/powerpoint/2010/main" val="1906791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8"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ESTRATEGIAS DE ATENCION EN PERSONAS CON SITUACION DE DISCAPACIDAD.</a:t>
            </a:r>
          </a:p>
        </p:txBody>
      </p:sp>
      <p:pic>
        <p:nvPicPr>
          <p:cNvPr id="3" name="Imagen 2"/>
          <p:cNvPicPr>
            <a:picLocks noChangeAspect="1"/>
          </p:cNvPicPr>
          <p:nvPr/>
        </p:nvPicPr>
        <p:blipFill>
          <a:blip r:embed="rId4"/>
          <a:stretch>
            <a:fillRect/>
          </a:stretch>
        </p:blipFill>
        <p:spPr>
          <a:xfrm>
            <a:off x="1276350" y="3422238"/>
            <a:ext cx="10757646" cy="5264562"/>
          </a:xfrm>
          <a:prstGeom prst="rect">
            <a:avLst/>
          </a:prstGeom>
        </p:spPr>
      </p:pic>
    </p:spTree>
    <p:extLst>
      <p:ext uri="{BB962C8B-B14F-4D97-AF65-F5344CB8AC3E}">
        <p14:creationId xmlns:p14="http://schemas.microsoft.com/office/powerpoint/2010/main" val="3092789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36"/>
        <p:cNvGrpSpPr/>
        <p:nvPr/>
      </p:nvGrpSpPr>
      <p:grpSpPr>
        <a:xfrm>
          <a:off x="0" y="0"/>
          <a:ext cx="0" cy="0"/>
          <a:chOff x="0" y="0"/>
          <a:chExt cx="0" cy="0"/>
        </a:xfrm>
      </p:grpSpPr>
      <p:sp>
        <p:nvSpPr>
          <p:cNvPr id="537" name="Google Shape;537;p17"/>
          <p:cNvSpPr/>
          <p:nvPr/>
        </p:nvSpPr>
        <p:spPr>
          <a:xfrm>
            <a:off x="-2738" y="7311530"/>
            <a:ext cx="15079738" cy="2584622"/>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grpSp>
        <p:nvGrpSpPr>
          <p:cNvPr id="539" name="Google Shape;539;p17"/>
          <p:cNvGrpSpPr/>
          <p:nvPr/>
        </p:nvGrpSpPr>
        <p:grpSpPr>
          <a:xfrm>
            <a:off x="2768066" y="7763309"/>
            <a:ext cx="11169505" cy="1681046"/>
            <a:chOff x="2227095" y="5133643"/>
            <a:chExt cx="9029838" cy="1359019"/>
          </a:xfrm>
        </p:grpSpPr>
        <p:pic>
          <p:nvPicPr>
            <p:cNvPr id="540" name="Google Shape;540;p17"/>
            <p:cNvPicPr preferRelativeResize="0"/>
            <p:nvPr/>
          </p:nvPicPr>
          <p:blipFill rotWithShape="1">
            <a:blip r:embed="rId3">
              <a:alphaModFix/>
            </a:blip>
            <a:srcRect/>
            <a:stretch/>
          </p:blipFill>
          <p:spPr>
            <a:xfrm>
              <a:off x="2227095" y="5133643"/>
              <a:ext cx="1858251" cy="1359019"/>
            </a:xfrm>
            <a:prstGeom prst="rect">
              <a:avLst/>
            </a:prstGeom>
            <a:noFill/>
            <a:ln>
              <a:noFill/>
            </a:ln>
          </p:spPr>
        </p:pic>
        <p:sp>
          <p:nvSpPr>
            <p:cNvPr id="541" name="Google Shape;541;p17"/>
            <p:cNvSpPr txBox="1"/>
            <p:nvPr/>
          </p:nvSpPr>
          <p:spPr>
            <a:xfrm>
              <a:off x="3562833" y="5317997"/>
              <a:ext cx="7694100" cy="578483"/>
            </a:xfrm>
            <a:prstGeom prst="rect">
              <a:avLst/>
            </a:prstGeom>
            <a:noFill/>
            <a:ln>
              <a:noFill/>
            </a:ln>
          </p:spPr>
          <p:txBody>
            <a:bodyPr spcFirstLastPara="1" wrap="square" lIns="68576" tIns="34279" rIns="68576" bIns="34279" anchor="t" anchorCtr="0">
              <a:spAutoFit/>
            </a:bodyPr>
            <a:lstStyle/>
            <a:p>
              <a:pPr algn="ctr"/>
              <a:r>
                <a:rPr lang="es-ES" sz="2100" dirty="0">
                  <a:solidFill>
                    <a:schemeClr val="lt1"/>
                  </a:solidFill>
                  <a:latin typeface="Proxima Nova"/>
                  <a:ea typeface="Proxima Nova"/>
                  <a:cs typeface="Proxima Nova"/>
                  <a:sym typeface="Proxima Nova"/>
                </a:rPr>
                <a:t>Cl. 29, #38-20 - </a:t>
              </a:r>
              <a:r>
                <a:rPr lang="es-ES" sz="2100" b="1" dirty="0">
                  <a:solidFill>
                    <a:schemeClr val="lt1"/>
                  </a:solidFill>
                  <a:latin typeface="Proxima Nova"/>
                  <a:ea typeface="Proxima Nova"/>
                  <a:cs typeface="Proxima Nova"/>
                  <a:sym typeface="Proxima Nova"/>
                </a:rPr>
                <a:t>Cartagena, Bolívar.</a:t>
              </a:r>
              <a:endParaRPr sz="1050" dirty="0"/>
            </a:p>
            <a:p>
              <a:pPr algn="ctr"/>
              <a:r>
                <a:rPr lang="es-ES" sz="2100" dirty="0">
                  <a:solidFill>
                    <a:schemeClr val="lt1"/>
                  </a:solidFill>
                  <a:latin typeface="Proxima Nova"/>
                  <a:ea typeface="Proxima Nova"/>
                  <a:cs typeface="Proxima Nova"/>
                  <a:sym typeface="Proxima Nova"/>
                </a:rPr>
                <a:t>Av. del Libertador Cl. 14 #24-107 </a:t>
              </a:r>
              <a:r>
                <a:rPr lang="es-ES" sz="2100" b="1" dirty="0">
                  <a:solidFill>
                    <a:schemeClr val="lt1"/>
                  </a:solidFill>
                  <a:latin typeface="Proxima Nova"/>
                  <a:ea typeface="Proxima Nova"/>
                  <a:cs typeface="Proxima Nova"/>
                  <a:sym typeface="Proxima Nova"/>
                </a:rPr>
                <a:t>Santa Marta, Magdalena.</a:t>
              </a:r>
              <a:endParaRPr sz="1050" dirty="0"/>
            </a:p>
          </p:txBody>
        </p:sp>
        <p:sp>
          <p:nvSpPr>
            <p:cNvPr id="542" name="Google Shape;542;p17"/>
            <p:cNvSpPr txBox="1"/>
            <p:nvPr/>
          </p:nvSpPr>
          <p:spPr>
            <a:xfrm>
              <a:off x="3562833" y="5957797"/>
              <a:ext cx="7694100" cy="391870"/>
            </a:xfrm>
            <a:prstGeom prst="rect">
              <a:avLst/>
            </a:prstGeom>
            <a:noFill/>
            <a:ln>
              <a:noFill/>
            </a:ln>
          </p:spPr>
          <p:txBody>
            <a:bodyPr spcFirstLastPara="1" wrap="square" lIns="68576" tIns="34279" rIns="68576" bIns="34279" anchor="t" anchorCtr="0">
              <a:spAutoFit/>
            </a:bodyPr>
            <a:lstStyle/>
            <a:p>
              <a:pPr algn="ctr"/>
              <a:r>
                <a:rPr lang="es-ES" sz="2700">
                  <a:solidFill>
                    <a:schemeClr val="lt1"/>
                  </a:solidFill>
                  <a:latin typeface="Proxima Nova"/>
                  <a:ea typeface="Proxima Nova"/>
                  <a:cs typeface="Proxima Nova"/>
                  <a:sym typeface="Proxima Nova"/>
                </a:rPr>
                <a:t>www.</a:t>
              </a:r>
              <a:r>
                <a:rPr lang="es-ES" sz="2700" b="1">
                  <a:solidFill>
                    <a:schemeClr val="lt1"/>
                  </a:solidFill>
                  <a:latin typeface="Proxima Nova"/>
                  <a:ea typeface="Proxima Nova"/>
                  <a:cs typeface="Proxima Nova"/>
                  <a:sym typeface="Proxima Nova"/>
                </a:rPr>
                <a:t>gestionsaludips</a:t>
              </a:r>
              <a:r>
                <a:rPr lang="es-ES" sz="2700">
                  <a:solidFill>
                    <a:schemeClr val="lt1"/>
                  </a:solidFill>
                  <a:latin typeface="Proxima Nova"/>
                  <a:ea typeface="Proxima Nova"/>
                  <a:cs typeface="Proxima Nova"/>
                  <a:sym typeface="Proxima Nova"/>
                </a:rPr>
                <a:t>.com</a:t>
              </a:r>
              <a:endParaRPr sz="2700" b="1">
                <a:solidFill>
                  <a:schemeClr val="lt1"/>
                </a:solidFill>
                <a:latin typeface="Proxima Nova"/>
                <a:ea typeface="Proxima Nova"/>
                <a:cs typeface="Proxima Nova"/>
                <a:sym typeface="Proxima Nov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103" name="Google Shape;103;p4"/>
          <p:cNvSpPr/>
          <p:nvPr/>
        </p:nvSpPr>
        <p:spPr>
          <a:xfrm>
            <a:off x="0" y="-4097"/>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105" name="Google Shape;105;p4"/>
          <p:cNvPicPr preferRelativeResize="0"/>
          <p:nvPr/>
        </p:nvPicPr>
        <p:blipFill>
          <a:blip r:embed="rId3">
            <a:alphaModFix/>
          </a:blip>
          <a:stretch>
            <a:fillRect/>
          </a:stretch>
        </p:blipFill>
        <p:spPr>
          <a:xfrm>
            <a:off x="2322118" y="253938"/>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394460" y="1417122"/>
            <a:ext cx="12252960" cy="895629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endParaRPr lang="es-MX" dirty="0"/>
          </a:p>
          <a:p>
            <a:r>
              <a:rPr lang="es-MX" dirty="0"/>
              <a:t>INTRODUCCIÓN </a:t>
            </a:r>
          </a:p>
          <a:p>
            <a:endParaRPr lang="es-MX" dirty="0"/>
          </a:p>
          <a:p>
            <a:r>
              <a:rPr lang="es-MX" b="0" dirty="0"/>
              <a:t>El Modelo de Prestación de Servicios de Salud se define como el conjunto de acciones que promueven y facilitan la atención oportuna, eficiente y eficaz, que van dirigidas a las personas, consideradas seres íntegros física y mentalmente, que además son seres sociales que pertenecen a una familia, que se encuentran en constante proceso de integración y adaptación a su medio ambiente físico, social y cultural.</a:t>
            </a:r>
          </a:p>
          <a:p>
            <a:r>
              <a:rPr lang="es-MX" b="0" dirty="0"/>
              <a:t>La aplicación del Modelo de Prestación de Servicios Integral con enfoque diferencial, está permitiendo no sólo mejorar la calidad de los servicios, sino generar mayor protagonismo y participación de la ciudadanía sobre las decisiones y acciones que afectan la salud familiar, en el marco del enfoque de Promoción de la Salud y Prevención de la enfermedad, avanzando así hacia mejores niveles de bienestar integral de la persona, la familia y la comunidad.</a:t>
            </a:r>
            <a:endParaRPr lang="es-ES" altLang="es-CO" b="0" dirty="0"/>
          </a:p>
        </p:txBody>
      </p:sp>
    </p:spTree>
    <p:extLst>
      <p:ext uri="{BB962C8B-B14F-4D97-AF65-F5344CB8AC3E}">
        <p14:creationId xmlns:p14="http://schemas.microsoft.com/office/powerpoint/2010/main" val="36192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9"/>
        <p:cNvGrpSpPr/>
        <p:nvPr/>
      </p:nvGrpSpPr>
      <p:grpSpPr>
        <a:xfrm>
          <a:off x="0" y="0"/>
          <a:ext cx="0" cy="0"/>
          <a:chOff x="0" y="0"/>
          <a:chExt cx="0" cy="0"/>
        </a:xfrm>
      </p:grpSpPr>
      <p:sp>
        <p:nvSpPr>
          <p:cNvPr id="111" name="Google Shape;111;p5"/>
          <p:cNvSpPr txBox="1"/>
          <p:nvPr/>
        </p:nvSpPr>
        <p:spPr>
          <a:xfrm>
            <a:off x="730242" y="4442448"/>
            <a:ext cx="1486056" cy="530892"/>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URGENCIAS ADULTO</a:t>
            </a:r>
            <a:endParaRPr sz="1500">
              <a:solidFill>
                <a:schemeClr val="lt1"/>
              </a:solidFill>
              <a:latin typeface="Proxima Nova"/>
              <a:ea typeface="Proxima Nova"/>
              <a:cs typeface="Proxima Nova"/>
              <a:sym typeface="Proxima Nova"/>
            </a:endParaRPr>
          </a:p>
        </p:txBody>
      </p:sp>
      <p:sp>
        <p:nvSpPr>
          <p:cNvPr id="125" name="Google Shape;125;p5"/>
          <p:cNvSpPr txBox="1"/>
          <p:nvPr/>
        </p:nvSpPr>
        <p:spPr>
          <a:xfrm>
            <a:off x="730242" y="6085236"/>
            <a:ext cx="1486056" cy="300060"/>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TOMOGRAFÍAS</a:t>
            </a:r>
            <a:endParaRPr sz="1500">
              <a:solidFill>
                <a:schemeClr val="lt1"/>
              </a:solidFill>
              <a:latin typeface="Proxima Nova"/>
              <a:ea typeface="Proxima Nova"/>
              <a:cs typeface="Proxima Nova"/>
              <a:sym typeface="Proxima Nova"/>
            </a:endParaRPr>
          </a:p>
        </p:txBody>
      </p:sp>
      <p:sp>
        <p:nvSpPr>
          <p:cNvPr id="129" name="Google Shape;129;p5"/>
          <p:cNvSpPr txBox="1"/>
          <p:nvPr/>
        </p:nvSpPr>
        <p:spPr>
          <a:xfrm>
            <a:off x="730242" y="6866374"/>
            <a:ext cx="1486056" cy="300060"/>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RX</a:t>
            </a:r>
            <a:endParaRPr sz="1500">
              <a:solidFill>
                <a:schemeClr val="lt1"/>
              </a:solidFill>
              <a:latin typeface="Proxima Nova"/>
              <a:ea typeface="Proxima Nova"/>
              <a:cs typeface="Proxima Nova"/>
              <a:sym typeface="Proxima Nova"/>
            </a:endParaRPr>
          </a:p>
        </p:txBody>
      </p:sp>
      <p:sp>
        <p:nvSpPr>
          <p:cNvPr id="133" name="Google Shape;133;p5"/>
          <p:cNvSpPr txBox="1"/>
          <p:nvPr/>
        </p:nvSpPr>
        <p:spPr>
          <a:xfrm>
            <a:off x="730242" y="7643665"/>
            <a:ext cx="1486056" cy="300060"/>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ECOGRAFÍA</a:t>
            </a:r>
            <a:endParaRPr sz="1500">
              <a:solidFill>
                <a:schemeClr val="lt1"/>
              </a:solidFill>
              <a:latin typeface="Proxima Nova"/>
              <a:ea typeface="Proxima Nova"/>
              <a:cs typeface="Proxima Nova"/>
              <a:sym typeface="Proxima Nova"/>
            </a:endParaRPr>
          </a:p>
        </p:txBody>
      </p:sp>
      <p:sp>
        <p:nvSpPr>
          <p:cNvPr id="136" name="Google Shape;136;p5"/>
          <p:cNvSpPr/>
          <p:nvPr/>
        </p:nvSpPr>
        <p:spPr>
          <a:xfrm>
            <a:off x="730242" y="8180036"/>
            <a:ext cx="1486056" cy="685872"/>
          </a:xfrm>
          <a:prstGeom prst="rect">
            <a:avLst/>
          </a:prstGeom>
          <a:noFill/>
          <a:ln w="25400" cap="flat" cmpd="sng">
            <a:solidFill>
              <a:schemeClr val="lt1"/>
            </a:solidFill>
            <a:prstDash val="solid"/>
            <a:round/>
            <a:headEnd type="none" w="sm" len="sm"/>
            <a:tailEnd type="none" w="sm" len="sm"/>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sp>
        <p:nvSpPr>
          <p:cNvPr id="147" name="Google Shape;147;p5"/>
          <p:cNvSpPr txBox="1"/>
          <p:nvPr/>
        </p:nvSpPr>
        <p:spPr>
          <a:xfrm>
            <a:off x="5519290" y="5346075"/>
            <a:ext cx="1486056" cy="300060"/>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QUIRÓFANOS</a:t>
            </a:r>
            <a:endParaRPr sz="1500">
              <a:solidFill>
                <a:schemeClr val="lt1"/>
              </a:solidFill>
              <a:latin typeface="Proxima Nova"/>
              <a:ea typeface="Proxima Nova"/>
              <a:cs typeface="Proxima Nova"/>
              <a:sym typeface="Proxima Nova"/>
            </a:endParaRPr>
          </a:p>
        </p:txBody>
      </p:sp>
      <p:sp>
        <p:nvSpPr>
          <p:cNvPr id="149" name="Google Shape;149;p5"/>
          <p:cNvSpPr txBox="1"/>
          <p:nvPr/>
        </p:nvSpPr>
        <p:spPr>
          <a:xfrm>
            <a:off x="5519290" y="5982303"/>
            <a:ext cx="1486056" cy="530892"/>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SALA</a:t>
            </a:r>
            <a:endParaRPr sz="1050"/>
          </a:p>
          <a:p>
            <a:pPr algn="ctr"/>
            <a:r>
              <a:rPr lang="es-ES" sz="1500">
                <a:solidFill>
                  <a:schemeClr val="lt1"/>
                </a:solidFill>
                <a:latin typeface="Proxima Nova"/>
                <a:ea typeface="Proxima Nova"/>
                <a:cs typeface="Proxima Nova"/>
                <a:sym typeface="Proxima Nova"/>
              </a:rPr>
              <a:t>HEMODINAMIA</a:t>
            </a:r>
            <a:endParaRPr sz="1500">
              <a:solidFill>
                <a:schemeClr val="lt1"/>
              </a:solidFill>
              <a:latin typeface="Proxima Nova"/>
              <a:ea typeface="Proxima Nova"/>
              <a:cs typeface="Proxima Nova"/>
              <a:sym typeface="Proxima Nova"/>
            </a:endParaRPr>
          </a:p>
        </p:txBody>
      </p:sp>
      <p:sp>
        <p:nvSpPr>
          <p:cNvPr id="153" name="Google Shape;153;p5"/>
          <p:cNvSpPr txBox="1"/>
          <p:nvPr/>
        </p:nvSpPr>
        <p:spPr>
          <a:xfrm>
            <a:off x="5519290" y="6783719"/>
            <a:ext cx="1486056" cy="623225"/>
          </a:xfrm>
          <a:prstGeom prst="rect">
            <a:avLst/>
          </a:prstGeom>
          <a:noFill/>
          <a:ln>
            <a:noFill/>
          </a:ln>
        </p:spPr>
        <p:txBody>
          <a:bodyPr spcFirstLastPara="1" wrap="square" lIns="68576" tIns="34279" rIns="68576" bIns="34279" anchor="t" anchorCtr="0">
            <a:spAutoFit/>
          </a:bodyPr>
          <a:lstStyle/>
          <a:p>
            <a:pPr algn="ctr"/>
            <a:r>
              <a:rPr lang="es-ES" sz="1050">
                <a:solidFill>
                  <a:schemeClr val="lt1"/>
                </a:solidFill>
                <a:latin typeface="Proxima Nova"/>
                <a:ea typeface="Proxima Nova"/>
                <a:cs typeface="Proxima Nova"/>
                <a:sym typeface="Proxima Nova"/>
              </a:rPr>
              <a:t>SALA GENERAL -  HABITACIONES</a:t>
            </a:r>
            <a:endParaRPr sz="1050"/>
          </a:p>
          <a:p>
            <a:pPr algn="ctr"/>
            <a:endParaRPr sz="1500">
              <a:solidFill>
                <a:schemeClr val="lt1"/>
              </a:solidFill>
              <a:latin typeface="Proxima Nova"/>
              <a:ea typeface="Proxima Nova"/>
              <a:cs typeface="Proxima Nova"/>
              <a:sym typeface="Proxima Nova"/>
            </a:endParaRPr>
          </a:p>
        </p:txBody>
      </p:sp>
      <p:sp>
        <p:nvSpPr>
          <p:cNvPr id="155" name="Google Shape;155;p5"/>
          <p:cNvSpPr txBox="1"/>
          <p:nvPr/>
        </p:nvSpPr>
        <p:spPr>
          <a:xfrm>
            <a:off x="5519290" y="7506417"/>
            <a:ext cx="1486056" cy="553976"/>
          </a:xfrm>
          <a:prstGeom prst="rect">
            <a:avLst/>
          </a:prstGeom>
          <a:noFill/>
          <a:ln>
            <a:noFill/>
          </a:ln>
        </p:spPr>
        <p:txBody>
          <a:bodyPr spcFirstLastPara="1" wrap="square" lIns="68576" tIns="34279" rIns="68576" bIns="34279" anchor="t" anchorCtr="0">
            <a:spAutoFit/>
          </a:bodyPr>
          <a:lstStyle/>
          <a:p>
            <a:pPr marL="9526" marR="3811" algn="ctr"/>
            <a:r>
              <a:rPr lang="es-ES" sz="1050">
                <a:solidFill>
                  <a:schemeClr val="lt1"/>
                </a:solidFill>
                <a:latin typeface="Proxima Nova"/>
                <a:ea typeface="Proxima Nova"/>
                <a:cs typeface="Proxima Nova"/>
                <a:sym typeface="Proxima Nova"/>
              </a:rPr>
              <a:t>SALA GENERAL -  HAB. UNIPERSONAL  PREPAGADA</a:t>
            </a:r>
            <a:endParaRPr sz="1050"/>
          </a:p>
        </p:txBody>
      </p:sp>
      <p:sp>
        <p:nvSpPr>
          <p:cNvPr id="175" name="Google Shape;175;p5"/>
          <p:cNvSpPr txBox="1"/>
          <p:nvPr/>
        </p:nvSpPr>
        <p:spPr>
          <a:xfrm>
            <a:off x="10373603" y="5210790"/>
            <a:ext cx="1424175" cy="515504"/>
          </a:xfrm>
          <a:prstGeom prst="rect">
            <a:avLst/>
          </a:prstGeom>
          <a:noFill/>
          <a:ln>
            <a:noFill/>
          </a:ln>
        </p:spPr>
        <p:txBody>
          <a:bodyPr spcFirstLastPara="1" wrap="square" lIns="68576" tIns="34279" rIns="68576" bIns="34279" anchor="t" anchorCtr="0">
            <a:spAutoFit/>
          </a:bodyPr>
          <a:lstStyle/>
          <a:p>
            <a:pPr marL="9526" marR="3811" algn="ctr"/>
            <a:r>
              <a:rPr lang="es-ES" sz="1500">
                <a:solidFill>
                  <a:schemeClr val="lt1"/>
                </a:solidFill>
                <a:latin typeface="Proxima Nova"/>
                <a:ea typeface="Proxima Nova"/>
                <a:cs typeface="Proxima Nova"/>
                <a:sym typeface="Proxima Nova"/>
              </a:rPr>
              <a:t>SALA</a:t>
            </a:r>
            <a:r>
              <a:rPr lang="es-ES" sz="900">
                <a:solidFill>
                  <a:schemeClr val="lt1"/>
                </a:solidFill>
                <a:latin typeface="Proxima Nova"/>
                <a:ea typeface="Proxima Nova"/>
                <a:cs typeface="Proxima Nova"/>
                <a:sym typeface="Proxima Nova"/>
              </a:rPr>
              <a:t>  </a:t>
            </a:r>
            <a:endParaRPr sz="1050"/>
          </a:p>
          <a:p>
            <a:pPr marL="9526" marR="3811" algn="ctr">
              <a:spcBef>
                <a:spcPts val="551"/>
              </a:spcBef>
            </a:pPr>
            <a:r>
              <a:rPr lang="es-ES" sz="900">
                <a:solidFill>
                  <a:schemeClr val="lt1"/>
                </a:solidFill>
                <a:latin typeface="Proxima Nova"/>
                <a:ea typeface="Proxima Nova"/>
                <a:cs typeface="Proxima Nova"/>
                <a:sym typeface="Proxima Nova"/>
              </a:rPr>
              <a:t>TERAPIA FISICA</a:t>
            </a:r>
            <a:endParaRPr sz="1050"/>
          </a:p>
        </p:txBody>
      </p:sp>
      <p:sp>
        <p:nvSpPr>
          <p:cNvPr id="184" name="Google Shape;184;p5"/>
          <p:cNvSpPr/>
          <p:nvPr/>
        </p:nvSpPr>
        <p:spPr>
          <a:xfrm>
            <a:off x="0" y="-4097"/>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186" name="Google Shape;186;p5"/>
          <p:cNvPicPr preferRelativeResize="0"/>
          <p:nvPr/>
        </p:nvPicPr>
        <p:blipFill>
          <a:blip r:embed="rId3">
            <a:alphaModFix/>
          </a:blip>
          <a:stretch>
            <a:fillRect/>
          </a:stretch>
        </p:blipFill>
        <p:spPr>
          <a:xfrm>
            <a:off x="2219194" y="253940"/>
            <a:ext cx="1449678" cy="1065169"/>
          </a:xfrm>
          <a:prstGeom prst="rect">
            <a:avLst/>
          </a:prstGeom>
          <a:noFill/>
          <a:ln>
            <a:noFill/>
          </a:ln>
        </p:spPr>
      </p:pic>
      <p:sp>
        <p:nvSpPr>
          <p:cNvPr id="1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644954" y="1577144"/>
            <a:ext cx="11789830" cy="6001643"/>
          </a:xfrm>
          <a:prstGeom prst="rect">
            <a:avLst/>
          </a:prstGeom>
        </p:spPr>
        <p:txBody>
          <a:bodyPr wrap="square">
            <a:spAutoFit/>
          </a:bodyPr>
          <a:lstStyle>
            <a:defPPr marR="0" lvl="0" algn="l" rtl="0">
              <a:lnSpc>
                <a:spcPct val="100000"/>
              </a:lnSpc>
              <a:spcBef>
                <a:spcPts val="0"/>
              </a:spcBef>
              <a:spcAft>
                <a:spcPts val="0"/>
              </a:spcAft>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endParaRPr lang="es-MX" dirty="0"/>
          </a:p>
          <a:p>
            <a:r>
              <a:rPr lang="es-MX" dirty="0"/>
              <a:t>ATENCIÓN EN SALUD CON ENFOQUE DIFERENCIAL</a:t>
            </a:r>
          </a:p>
          <a:p>
            <a:endParaRPr lang="es-ES" altLang="es-CO" dirty="0"/>
          </a:p>
          <a:p>
            <a:r>
              <a:rPr lang="es-ES" altLang="es-CO" dirty="0"/>
              <a:t>OBJETIVO </a:t>
            </a:r>
          </a:p>
          <a:p>
            <a:endParaRPr lang="es-ES" altLang="es-CO" dirty="0"/>
          </a:p>
          <a:p>
            <a:r>
              <a:rPr lang="es-MX" b="0" dirty="0"/>
              <a:t>Desarrollar en IPS GESTIÓN SALUD un Modelo de Prestación de Servicios de Salud, con enfoque Diferencial, interdisciplinario y humanizado, basado en las expectativas del usuario y su familia, que estos a su vez comprendan su patología, tratamientos y cuidados para llegar a definir un manejo integral del riesgo y con buena adherencia a este.</a:t>
            </a:r>
            <a:endParaRPr lang="es-ES" altLang="es-CO" b="0" dirty="0"/>
          </a:p>
          <a:p>
            <a:endParaRPr lang="es-ES" altLang="es-C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279" name="Google Shape;279;p6"/>
          <p:cNvSpPr/>
          <p:nvPr/>
        </p:nvSpPr>
        <p:spPr>
          <a:xfrm>
            <a:off x="0" y="-4097"/>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281" name="Google Shape;281;p6"/>
          <p:cNvPicPr preferRelativeResize="0"/>
          <p:nvPr/>
        </p:nvPicPr>
        <p:blipFill>
          <a:blip r:embed="rId3">
            <a:alphaModFix/>
          </a:blip>
          <a:stretch>
            <a:fillRect/>
          </a:stretch>
        </p:blipFill>
        <p:spPr>
          <a:xfrm>
            <a:off x="2219194" y="253940"/>
            <a:ext cx="1449678" cy="1065169"/>
          </a:xfrm>
          <a:prstGeom prst="rect">
            <a:avLst/>
          </a:prstGeom>
          <a:noFill/>
          <a:ln>
            <a:noFill/>
          </a:ln>
        </p:spPr>
      </p:pic>
      <p:sp>
        <p:nvSpPr>
          <p:cNvPr id="2" name="Rectángulo 1"/>
          <p:cNvSpPr/>
          <p:nvPr/>
        </p:nvSpPr>
        <p:spPr>
          <a:xfrm>
            <a:off x="1719236" y="2070688"/>
            <a:ext cx="11641266" cy="5016758"/>
          </a:xfrm>
          <a:prstGeom prst="rect">
            <a:avLst/>
          </a:prstGeom>
        </p:spPr>
        <p:txBody>
          <a:bodyPr wrap="square">
            <a:spAutoFit/>
          </a:bodyPr>
          <a:lstStyle/>
          <a:p>
            <a:pPr algn="just">
              <a:buFont typeface="Arial" panose="020B0604020202020204" pitchFamily="34" charset="0"/>
              <a:defRPr/>
            </a:pPr>
            <a:r>
              <a:rPr lang="es-MX" sz="3200" b="1" dirty="0">
                <a:solidFill>
                  <a:schemeClr val="tx2">
                    <a:lumMod val="25000"/>
                  </a:schemeClr>
                </a:solidFill>
                <a:latin typeface="Arial" panose="020B0604020202020204" pitchFamily="34" charset="0"/>
                <a:cs typeface="Arial" panose="020B0604020202020204" pitchFamily="34" charset="0"/>
              </a:rPr>
              <a:t>ATENCIÓN EN SALUD CON ENFOQUE DIFERENCIAL.</a:t>
            </a:r>
          </a:p>
          <a:p>
            <a:pPr algn="just">
              <a:buFont typeface="Arial" panose="020B0604020202020204" pitchFamily="34" charset="0"/>
              <a:defRPr/>
            </a:pPr>
            <a:endParaRPr lang="es-MX" sz="3200" b="1" dirty="0">
              <a:solidFill>
                <a:schemeClr val="tx2">
                  <a:lumMod val="25000"/>
                </a:schemeClr>
              </a:solidFill>
              <a:latin typeface="Arial" panose="020B0604020202020204" pitchFamily="34" charset="0"/>
              <a:cs typeface="Arial" panose="020B0604020202020204" pitchFamily="34" charset="0"/>
            </a:endParaRPr>
          </a:p>
          <a:p>
            <a:pPr algn="just">
              <a:buFont typeface="Arial" panose="020B0604020202020204" pitchFamily="34" charset="0"/>
              <a:defRPr/>
            </a:pPr>
            <a:r>
              <a:rPr lang="es-MX" sz="3200" dirty="0">
                <a:solidFill>
                  <a:schemeClr val="tx2">
                    <a:lumMod val="25000"/>
                  </a:schemeClr>
                </a:solidFill>
                <a:latin typeface="Arial" panose="020B0604020202020204" pitchFamily="34" charset="0"/>
                <a:cs typeface="Arial" panose="020B0604020202020204" pitchFamily="34" charset="0"/>
              </a:rPr>
              <a:t>En el contexto de la atención en salud en Colombia, la ley estatutaria 1618 de 2013 establece el enfoque diferencial como la inclusión de medidas concretas en políticas públicas para asegurar que las acciones se adapten a las características específicas de las personas o grupos poblacionales, desde aquí se busca garantizar el ejercicio efectivo de los derechos, considerando las necesidades de protección propias y específicas de cada usuario del sistema de salud.</a:t>
            </a:r>
            <a:endParaRPr lang="es-MX" altLang="es-CO" sz="3200" dirty="0">
              <a:solidFill>
                <a:schemeClr val="tx2">
                  <a:lumMod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7"/>
          <p:cNvSpPr/>
          <p:nvPr/>
        </p:nvSpPr>
        <p:spPr>
          <a:xfrm>
            <a:off x="0" y="-4097"/>
            <a:ext cx="15079738" cy="1255857"/>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13" name="Google Shape;313;p7"/>
          <p:cNvPicPr preferRelativeResize="0"/>
          <p:nvPr/>
        </p:nvPicPr>
        <p:blipFill>
          <a:blip r:embed="rId3">
            <a:alphaModFix/>
          </a:blip>
          <a:stretch>
            <a:fillRect/>
          </a:stretch>
        </p:blipFill>
        <p:spPr>
          <a:xfrm>
            <a:off x="2076045" y="114106"/>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639233" y="1902535"/>
            <a:ext cx="11801271" cy="6001643"/>
          </a:xfrm>
          <a:prstGeom prst="rect">
            <a:avLst/>
          </a:prstGeom>
        </p:spPr>
        <p:txBody>
          <a:bodyPr wrap="square">
            <a:spAutoFit/>
          </a:bodyPr>
          <a:lstStyle>
            <a:defPPr marR="0" lvl="0" algn="l" rtl="0">
              <a:lnSpc>
                <a:spcPct val="100000"/>
              </a:lnSpc>
              <a:spcBef>
                <a:spcPts val="0"/>
              </a:spcBef>
              <a:spcAft>
                <a:spcPts val="0"/>
              </a:spcAft>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IMPORTANCIA DEL ENFOQUE DIFERENCIAL</a:t>
            </a:r>
          </a:p>
          <a:p>
            <a:r>
              <a:rPr lang="es-MX" dirty="0"/>
              <a:t> </a:t>
            </a:r>
          </a:p>
          <a:p>
            <a:r>
              <a:rPr lang="es-MX" b="0" dirty="0"/>
              <a:t>La importancia del enfoque diferencial radica en su capacidad para visualizar los derechos de personas históricamente marginadas en Colombia al tener en cuenta sus expectativas, creencias, capacidades, prácticas cotidianas y formas de comprender el mundo, desde el reconocimiento de la diversidad, MINSALUD busca proporcionar una atención en salud que responda a sus necesidades de manera integral y respetuosa en todos los niveles de atención.</a:t>
            </a:r>
            <a:endParaRPr lang="es-MX" altLang="es-CO" b="0" dirty="0"/>
          </a:p>
          <a:p>
            <a:endParaRPr lang="es-MX" altLang="es-CO" dirty="0"/>
          </a:p>
          <a:p>
            <a:endParaRPr lang="es-ES" alt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8"/>
          <p:cNvSpPr/>
          <p:nvPr/>
        </p:nvSpPr>
        <p:spPr>
          <a:xfrm>
            <a:off x="0" y="-4098"/>
            <a:ext cx="15079738" cy="1481556"/>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21" name="Google Shape;321;p8"/>
          <p:cNvPicPr preferRelativeResize="0"/>
          <p:nvPr/>
        </p:nvPicPr>
        <p:blipFill>
          <a:blip r:embed="rId3">
            <a:alphaModFix/>
          </a:blip>
          <a:stretch>
            <a:fillRect/>
          </a:stretch>
        </p:blipFill>
        <p:spPr>
          <a:xfrm>
            <a:off x="1900786" y="20409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691640" y="1945640"/>
            <a:ext cx="12024359" cy="5509200"/>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ENFOQUES DIFERENCIALES RECONOCIDOS</a:t>
            </a:r>
          </a:p>
          <a:p>
            <a:r>
              <a:rPr lang="es-MX" dirty="0"/>
              <a:t> </a:t>
            </a:r>
          </a:p>
          <a:p>
            <a:r>
              <a:rPr lang="es-MX" b="0" dirty="0"/>
              <a:t>El ministerio de salud reconoce varios enfoques diferenciales, cada uno dirigido a abordar las particularidades de distintos grupos poblacionales. estos incluyen el enfoque diferencial en salud según el ciclo de vida, la pertenencia étnica, la condición de discapacidad, el género y el enfoque diferencial para víctimas del conflicto armado.</a:t>
            </a:r>
            <a:endParaRPr lang="es-CO" b="0" dirty="0"/>
          </a:p>
          <a:p>
            <a:endParaRPr lang="es-CO" dirty="0"/>
          </a:p>
          <a:p>
            <a:endParaRPr lang="es-CO" dirty="0"/>
          </a:p>
          <a:p>
            <a:endParaRPr lang="es-C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5"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678025" y="1820317"/>
            <a:ext cx="11723687" cy="5509200"/>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endParaRPr lang="es-CO" dirty="0"/>
          </a:p>
          <a:p>
            <a:r>
              <a:rPr lang="es-MX" dirty="0"/>
              <a:t>ENFOQUE DIFERENCIAL SEGÚN EL CICLO DE VIDA </a:t>
            </a:r>
          </a:p>
          <a:p>
            <a:endParaRPr lang="es-MX" dirty="0"/>
          </a:p>
          <a:p>
            <a:r>
              <a:rPr lang="es-MX" b="0" dirty="0"/>
              <a:t>El enfoque diferencial según el ciclo de vida resalta la necesidad de reconocer las formas de expresión distintas en niños, niñas y adolescentes, así como generar una cultura del envejecimiento que propicie una atención en salud diferencial y preferencial para las personas mayores. </a:t>
            </a:r>
            <a:endParaRPr lang="es-CO" b="0" dirty="0"/>
          </a:p>
          <a:p>
            <a:endParaRPr lang="es-CO" dirty="0"/>
          </a:p>
          <a:p>
            <a:endParaRPr lang="es-CO" dirty="0"/>
          </a:p>
          <a:p>
            <a:endParaRPr lang="es-C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6"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577340" y="1158875"/>
            <a:ext cx="11864339" cy="501675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endParaRPr lang="es-CO" dirty="0"/>
          </a:p>
          <a:p>
            <a:endParaRPr lang="es-CO" dirty="0"/>
          </a:p>
          <a:p>
            <a:r>
              <a:rPr lang="es-MX" dirty="0"/>
              <a:t>ENFOQUE DIFERENCIAL SEGÚN LA PERTENENCIA ÉTNICA </a:t>
            </a:r>
          </a:p>
          <a:p>
            <a:endParaRPr lang="es-MX" dirty="0"/>
          </a:p>
          <a:p>
            <a:r>
              <a:rPr lang="es-MX" b="0" dirty="0"/>
              <a:t>La diversidad étnica se aborda con el enfoque diferencial según la pertenencia étnica, el cual reconoce a las comunidades negras, afrocolombianas, raizales y palenqueras (narp), pueblos indígenas, y el pueblo rrom o gitano, se busca promover el desarrollo, la identidad y la pervivencia de sus culturas. </a:t>
            </a:r>
            <a:endParaRPr lang="es-CO" b="0" dirty="0"/>
          </a:p>
        </p:txBody>
      </p:sp>
    </p:spTree>
    <p:extLst>
      <p:ext uri="{BB962C8B-B14F-4D97-AF65-F5344CB8AC3E}">
        <p14:creationId xmlns:p14="http://schemas.microsoft.com/office/powerpoint/2010/main" val="255261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572456" y="1672679"/>
            <a:ext cx="11934825" cy="5016758"/>
          </a:xfrm>
          <a:prstGeom prst="rect">
            <a:avLst/>
          </a:prstGeom>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endParaRPr lang="es-CO" dirty="0"/>
          </a:p>
          <a:p>
            <a:r>
              <a:rPr lang="es-MX" dirty="0"/>
              <a:t>ENFOQUE DIFERENCIAL POR CONDICIÓN DE DISCAPACIDAD </a:t>
            </a:r>
          </a:p>
          <a:p>
            <a:endParaRPr lang="es-MX" dirty="0"/>
          </a:p>
          <a:p>
            <a:r>
              <a:rPr lang="es-MX" b="0" dirty="0"/>
              <a:t>El enfoque diferencial por condición de discapacidad busca la inclusión de medidas efectivas para adaptar acciones en salud a las características particulares de personas con discapacidad; este enfoque reconoce a estas personas como sujetos de derechos y promueve su inclusión mediante la eliminación de barreras de acceso. </a:t>
            </a:r>
            <a:endParaRPr lang="es-CO" b="0" dirty="0"/>
          </a:p>
        </p:txBody>
      </p:sp>
    </p:spTree>
    <p:extLst>
      <p:ext uri="{BB962C8B-B14F-4D97-AF65-F5344CB8AC3E}">
        <p14:creationId xmlns:p14="http://schemas.microsoft.com/office/powerpoint/2010/main" val="409721947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930</Words>
  <Application>Microsoft Office PowerPoint</Application>
  <PresentationFormat>Personalizado</PresentationFormat>
  <Paragraphs>67</Paragraphs>
  <Slides>19</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Oswald</vt:lpstr>
      <vt:lpstr>Proxima Nova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Navarro</dc:creator>
  <cp:lastModifiedBy>GUSTAVO ANTONIO MUÑOZ BECERRA</cp:lastModifiedBy>
  <cp:revision>26</cp:revision>
  <dcterms:created xsi:type="dcterms:W3CDTF">2022-09-05T14:19:01Z</dcterms:created>
  <dcterms:modified xsi:type="dcterms:W3CDTF">2024-02-10T16:43:07Z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2022-09-05T00:00:00Z</vt:filetime>
  </property>
  <property fmtid="{D5CDD505-2E9C-101B-9397-08002B2CF9AE}" pid="3" name="Creator">
    <vt:lpwstr>Adobe Illustrator 26.5 (Macintosh)</vt:lpwstr>
  </property>
  <property fmtid="{D5CDD505-2E9C-101B-9397-08002B2CF9AE}" pid="4" name="LastSaved">
    <vt:filetime>2022-09-05T00:00:00Z</vt:filetime>
  </property>
</Properties>
</file>